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4" r:id="rId12"/>
    <p:sldId id="268" r:id="rId13"/>
    <p:sldId id="269" r:id="rId14"/>
    <p:sldId id="270" r:id="rId15"/>
    <p:sldId id="271" r:id="rId16"/>
    <p:sldId id="275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25" autoAdjust="0"/>
    <p:restoredTop sz="94621"/>
  </p:normalViewPr>
  <p:slideViewPr>
    <p:cSldViewPr snapToGrid="0" snapToObjects="1">
      <p:cViewPr varScale="1">
        <p:scale>
          <a:sx n="104" d="100"/>
          <a:sy n="104" d="100"/>
        </p:scale>
        <p:origin x="15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10.png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5469A4-25FF-074D-BA71-858CFEDC7C09}" type="datetimeFigureOut">
              <a:rPr lang="pt-PT" smtClean="0"/>
              <a:t>24/01/2019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F495BA-0E50-544C-8769-89E66D63409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62316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495BA-0E50-544C-8769-89E66D634097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449023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F495BA-0E50-544C-8769-89E66D634097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63051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F495BA-0E50-544C-8769-89E66D634097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45765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F9D1C-8FE4-0F42-A2C1-8F910B4BA7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48D158-F822-7848-9D07-915B706A35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0D6DA4-20BD-9842-9653-73B9EB291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24/01/2019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7D9D6-85A0-2E49-B9AF-DD26ED61A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3D4EC8-ACF1-1848-8D5D-8F4A5A69B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0800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EE29-52A0-504D-AC97-209B21E7A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2D2BB9-2890-934B-B4FD-6692025B0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887D5D-08ED-3D46-AD0D-9C34B0D3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24/01/2019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ABD587-76CF-6F42-BFA1-68DFB98B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E56333-23C7-B940-BED3-A92913086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26699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742CD5-1C0B-DC4A-9477-99A5F22995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ED68CB-A6E5-F94E-9EAE-774516DEB4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FC9766-26CB-3445-8500-315DF49B4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24/01/2019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551D7-7CD5-7848-9C73-BCB9CB9C3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B66835-E040-8547-8D28-2FA9F31D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69116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AF530-9CF8-394D-AD76-8194E7AB2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52A28-B23A-4648-B39D-04E21E95F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96662-B9E7-6445-8ABD-861C8A37B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24/01/2019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AC6AD4-FF92-8048-AB6A-AB1717649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D9B51-009C-3547-939F-4968B86B5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15272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C8A52-31FE-0E44-9A83-7508CC0FE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B4DE6-25F9-274B-9262-9E51DDEFCA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DE50D-5D95-0345-9E1C-2E9F27A9B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24/01/2019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18CA0F-7166-F742-900A-48EABAA14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9CD9E-2C1D-284D-ACA8-BB8C4CD34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50801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25ECB-FF7A-064A-85CB-C3CDF0262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81100-4D31-E642-A18F-6E69652189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5F4956-8254-4345-BA31-AE8521503D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33B042-309B-5048-B16A-DB0DBE47F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24/01/2019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B6B6A5-836C-D642-B6C6-BD0FD2960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DBF68B-346D-F746-9A9D-500EF9B57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70781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CB2E8-5815-244B-BBDA-B259EDC79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E51353-8F91-B640-893A-D8171B1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A68CDE-733D-0943-BA08-AB4417710A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F3F71A-3FFA-9A43-AEE7-9F11FEE299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895A90-2DAE-4442-AD40-36E2D52802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46F6DE-3EC5-564D-BF07-4C6F16CD8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24/01/2019</a:t>
            </a:fld>
            <a:endParaRPr lang="pt-P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D36A0D-59D0-8B48-84BE-3C4B9C848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F6F0DF-79ED-7440-995A-A9153345F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80771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C762E-D4AC-8444-B784-696DE6285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CCB057-106E-F54F-983C-BD26F37D0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24/01/2019</a:t>
            </a:fld>
            <a:endParaRPr lang="pt-P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7B0BFE-7116-0D47-8606-53EC28146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FB161E-744C-5B4B-8BE3-B50BBDA39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00844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92EF02-011B-CA4F-BA33-BC0D526A5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24/01/2019</a:t>
            </a:fld>
            <a:endParaRPr lang="pt-P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C7BBED-8E90-DF4B-ABDD-7254EEE09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4904F4-6F62-364E-AAEE-3710DEFE5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96949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BFC69-0F35-E44B-B085-C215F86CA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3C8B1-E696-334E-AD55-6278EDEEE8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37F5E6-11C8-9E45-893A-C5C42F3279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82E011-83F5-BA41-8B94-5BCC19AD9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24/01/2019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D56627-B266-FF47-82D7-50780B306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6D3621-C3C6-7D4F-86AD-360BA589F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87089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79A54-2F2D-0947-BEC4-52562B519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7E3CFF-B3EA-0349-9099-CF769A89A2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A350A8-D0EE-DA47-9737-1FAED8790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AC5179-B658-3949-BB26-715F9F296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24/01/2019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66AD38-DF3D-2141-83C1-9654109C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452F53-08F3-CC4D-BE19-A631345AC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51428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AB1C14-8C45-EA4E-B2A0-09060DF59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F3333-F54E-DE44-85F7-8E3475BF5D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B8FC6-56C3-8A4D-A4DE-A76A431D9A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67172-B4C1-4748-84B0-B66404E34D2F}" type="datetimeFigureOut">
              <a:rPr lang="pt-PT" smtClean="0"/>
              <a:t>24/01/2019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A3065B-F6F9-3A4E-9C9C-4029B9D445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1CE3B-44CF-2247-B113-98CF18CA3D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2743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www.google.pt/url?sa=i&amp;rct=j&amp;q=&amp;esrc=s&amp;source=images&amp;cd=&amp;cad=rja&amp;uact=8&amp;ved=2ahUKEwjwvqfq3oPgAhVhxYUKHWAoBHkQjRx6BAgBEAU&amp;url=https%3A%2F%2Fwww.royalcaribbean.com%2Fcococay-bahamas-perfect-day-island%2Fexplore%2Fthrill-waterpark&amp;psig=AOvVaw2_SuLYQONegXg-IBTzORsp&amp;ust=1548326992267883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D4B5-4041-8C4B-806B-244E63BCA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pt-PT" sz="3800" b="1" dirty="0"/>
              <a:t>Parque Aquático com Nome Bonito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549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02CCE-DFA1-EA49-BFA7-19211C378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/>
              <a:t>Transações: Visitar uma atração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2E3735-8A15-364C-AF43-29365C95AB1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371" y="1828164"/>
            <a:ext cx="9335258" cy="4258427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</p:pic>
    </p:spTree>
    <p:extLst>
      <p:ext uri="{BB962C8B-B14F-4D97-AF65-F5344CB8AC3E}">
        <p14:creationId xmlns:p14="http://schemas.microsoft.com/office/powerpoint/2010/main" val="3835953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73F6F-73EF-A746-904B-4A58169D1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PT" b="1" dirty="0"/>
              <a:t>Transações: Registar saída do Parque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A3D408-F318-9B48-B496-2540ECF3E32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3819" y="2007458"/>
            <a:ext cx="6964363" cy="4045161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</p:pic>
    </p:spTree>
    <p:extLst>
      <p:ext uri="{BB962C8B-B14F-4D97-AF65-F5344CB8AC3E}">
        <p14:creationId xmlns:p14="http://schemas.microsoft.com/office/powerpoint/2010/main" val="2982730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B8E0D-377F-A544-AD67-740E06B24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/>
              <a:t>Espaço e Crescimento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CA3DBF8-491B-2743-8606-8221B71944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2010542"/>
              </p:ext>
            </p:extLst>
          </p:nvPr>
        </p:nvGraphicFramePr>
        <p:xfrm>
          <a:off x="268942" y="2223245"/>
          <a:ext cx="5504330" cy="3603809"/>
        </p:xfrm>
        <a:graphic>
          <a:graphicData uri="http://schemas.openxmlformats.org/drawingml/2006/table">
            <a:tbl>
              <a:tblPr firstRow="1" firstCol="1" bandRow="1">
                <a:tableStyleId>{22838BEF-8BB2-4498-84A7-C5851F593DF1}</a:tableStyleId>
              </a:tblPr>
              <a:tblGrid>
                <a:gridCol w="3047999">
                  <a:extLst>
                    <a:ext uri="{9D8B030D-6E8A-4147-A177-3AD203B41FA5}">
                      <a16:colId xmlns:a16="http://schemas.microsoft.com/office/drawing/2014/main" val="912782293"/>
                    </a:ext>
                  </a:extLst>
                </a:gridCol>
                <a:gridCol w="2456331">
                  <a:extLst>
                    <a:ext uri="{9D8B030D-6E8A-4147-A177-3AD203B41FA5}">
                      <a16:colId xmlns:a16="http://schemas.microsoft.com/office/drawing/2014/main" val="2383138355"/>
                    </a:ext>
                  </a:extLst>
                </a:gridCol>
              </a:tblGrid>
              <a:tr h="5218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</a:rPr>
                        <a:t>Tabela 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</a:rPr>
                        <a:t>Tamanho (Bytes)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23536004"/>
                  </a:ext>
                </a:extLst>
              </a:tr>
              <a:tr h="5218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Categoria</a:t>
                      </a:r>
                      <a:endParaRPr lang="en-US" sz="18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49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63761119"/>
                  </a:ext>
                </a:extLst>
              </a:tr>
              <a:tr h="5218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Utilizador</a:t>
                      </a:r>
                      <a:endParaRPr lang="en-US" sz="18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124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30312852"/>
                  </a:ext>
                </a:extLst>
              </a:tr>
              <a:tr h="5218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 err="1">
                          <a:effectLst/>
                        </a:rPr>
                        <a:t>E_visitado_por</a:t>
                      </a:r>
                      <a:endParaRPr lang="en-US" sz="18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24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53006696"/>
                  </a:ext>
                </a:extLst>
              </a:tr>
              <a:tr h="5218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 err="1">
                          <a:effectLst/>
                        </a:rPr>
                        <a:t>Atracao</a:t>
                      </a:r>
                      <a:endParaRPr lang="en-US" sz="18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79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57853107"/>
                  </a:ext>
                </a:extLst>
              </a:tr>
              <a:tr h="5218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Trabalha_em</a:t>
                      </a:r>
                      <a:endParaRPr lang="en-US" sz="18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24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16454372"/>
                  </a:ext>
                </a:extLst>
              </a:tr>
              <a:tr h="47256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Funcionário</a:t>
                      </a:r>
                      <a:endParaRPr lang="en-US" sz="18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76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5092350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6667801-8E51-AD4F-A09C-4A5DFA7011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6932131"/>
              </p:ext>
            </p:extLst>
          </p:nvPr>
        </p:nvGraphicFramePr>
        <p:xfrm>
          <a:off x="6329082" y="2223246"/>
          <a:ext cx="5504400" cy="3603602"/>
        </p:xfrm>
        <a:graphic>
          <a:graphicData uri="http://schemas.openxmlformats.org/drawingml/2006/table">
            <a:tbl>
              <a:tblPr firstRow="1" firstCol="1" bandRow="1">
                <a:tableStyleId>{22838BEF-8BB2-4498-84A7-C5851F593DF1}</a:tableStyleId>
              </a:tblPr>
              <a:tblGrid>
                <a:gridCol w="2223248">
                  <a:extLst>
                    <a:ext uri="{9D8B030D-6E8A-4147-A177-3AD203B41FA5}">
                      <a16:colId xmlns:a16="http://schemas.microsoft.com/office/drawing/2014/main" val="2853832658"/>
                    </a:ext>
                  </a:extLst>
                </a:gridCol>
                <a:gridCol w="3281152">
                  <a:extLst>
                    <a:ext uri="{9D8B030D-6E8A-4147-A177-3AD203B41FA5}">
                      <a16:colId xmlns:a16="http://schemas.microsoft.com/office/drawing/2014/main" val="2717777411"/>
                    </a:ext>
                  </a:extLst>
                </a:gridCol>
              </a:tblGrid>
              <a:tr h="54180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</a:rPr>
                        <a:t>Tabela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</a:rPr>
                        <a:t>Tamanho (Bytes)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62601476"/>
                  </a:ext>
                </a:extLst>
              </a:tr>
              <a:tr h="437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Categoria</a:t>
                      </a:r>
                      <a:endParaRPr lang="en-US" sz="18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49*4 = 196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51090352"/>
                  </a:ext>
                </a:extLst>
              </a:tr>
              <a:tr h="437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Utilizador</a:t>
                      </a:r>
                      <a:endParaRPr lang="en-US" sz="18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124*1000000 = 124,000,000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38756218"/>
                  </a:ext>
                </a:extLst>
              </a:tr>
              <a:tr h="437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 err="1">
                          <a:effectLst/>
                        </a:rPr>
                        <a:t>E_visitado_por</a:t>
                      </a:r>
                      <a:endParaRPr lang="en-US" sz="18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24*1000000*18 = 432,000,000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63802901"/>
                  </a:ext>
                </a:extLst>
              </a:tr>
              <a:tr h="437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 err="1">
                          <a:effectLst/>
                        </a:rPr>
                        <a:t>Atracao</a:t>
                      </a:r>
                      <a:endParaRPr lang="en-US" sz="18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79*13 = 1,027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73186388"/>
                  </a:ext>
                </a:extLst>
              </a:tr>
              <a:tr h="437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Trabalha_em</a:t>
                      </a:r>
                      <a:endParaRPr lang="en-US" sz="18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24*4*214 = 20,544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61477563"/>
                  </a:ext>
                </a:extLst>
              </a:tr>
              <a:tr h="437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Funcionário</a:t>
                      </a:r>
                      <a:endParaRPr lang="en-US" sz="18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76*40 = 3,040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21748343"/>
                  </a:ext>
                </a:extLst>
              </a:tr>
              <a:tr h="437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Total</a:t>
                      </a:r>
                      <a:endParaRPr lang="en-US" sz="18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556,024,807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3330403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7AF1065-A242-2348-AAD9-3E526B37F9F9}"/>
              </a:ext>
            </a:extLst>
          </p:cNvPr>
          <p:cNvSpPr txBox="1"/>
          <p:nvPr/>
        </p:nvSpPr>
        <p:spPr>
          <a:xfrm>
            <a:off x="268942" y="5952565"/>
            <a:ext cx="5504330" cy="376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Tamanho máximo de cada entrada por Tabela</a:t>
            </a:r>
            <a:r>
              <a:rPr lang="en-US" dirty="0">
                <a:effectLst/>
              </a:rPr>
              <a:t> </a:t>
            </a:r>
            <a:endParaRPr lang="pt-PT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3B06B8-1A6E-0842-B34B-65C29E6A5F70}"/>
              </a:ext>
            </a:extLst>
          </p:cNvPr>
          <p:cNvSpPr txBox="1"/>
          <p:nvPr/>
        </p:nvSpPr>
        <p:spPr>
          <a:xfrm>
            <a:off x="6329082" y="5952564"/>
            <a:ext cx="5504330" cy="376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Tamanho total da BD com informação de 1 ano</a:t>
            </a:r>
            <a:r>
              <a:rPr lang="en-US" dirty="0">
                <a:effectLst/>
              </a:rPr>
              <a:t> 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970590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71842-3C93-5446-ADF7-79DF6AD53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/>
              <a:t>Segurança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CDD5368-8D76-AB4C-BFE4-8C9F5CF5B3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4433900"/>
              </p:ext>
            </p:extLst>
          </p:nvPr>
        </p:nvGraphicFramePr>
        <p:xfrm>
          <a:off x="161364" y="2120994"/>
          <a:ext cx="11869272" cy="3663571"/>
        </p:xfrm>
        <a:graphic>
          <a:graphicData uri="http://schemas.openxmlformats.org/drawingml/2006/table">
            <a:tbl>
              <a:tblPr bandRow="1">
                <a:tableStyleId>{BDBED569-4797-4DF1-A0F4-6AAB3CD982D8}</a:tableStyleId>
              </a:tblPr>
              <a:tblGrid>
                <a:gridCol w="1695610">
                  <a:extLst>
                    <a:ext uri="{9D8B030D-6E8A-4147-A177-3AD203B41FA5}">
                      <a16:colId xmlns:a16="http://schemas.microsoft.com/office/drawing/2014/main" val="148146133"/>
                    </a:ext>
                  </a:extLst>
                </a:gridCol>
                <a:gridCol w="1406177">
                  <a:extLst>
                    <a:ext uri="{9D8B030D-6E8A-4147-A177-3AD203B41FA5}">
                      <a16:colId xmlns:a16="http://schemas.microsoft.com/office/drawing/2014/main" val="1180202686"/>
                    </a:ext>
                  </a:extLst>
                </a:gridCol>
                <a:gridCol w="1753497">
                  <a:extLst>
                    <a:ext uri="{9D8B030D-6E8A-4147-A177-3AD203B41FA5}">
                      <a16:colId xmlns:a16="http://schemas.microsoft.com/office/drawing/2014/main" val="1225614398"/>
                    </a:ext>
                  </a:extLst>
                </a:gridCol>
                <a:gridCol w="1753497">
                  <a:extLst>
                    <a:ext uri="{9D8B030D-6E8A-4147-A177-3AD203B41FA5}">
                      <a16:colId xmlns:a16="http://schemas.microsoft.com/office/drawing/2014/main" val="192161626"/>
                    </a:ext>
                  </a:extLst>
                </a:gridCol>
                <a:gridCol w="1753497">
                  <a:extLst>
                    <a:ext uri="{9D8B030D-6E8A-4147-A177-3AD203B41FA5}">
                      <a16:colId xmlns:a16="http://schemas.microsoft.com/office/drawing/2014/main" val="2633533246"/>
                    </a:ext>
                  </a:extLst>
                </a:gridCol>
                <a:gridCol w="1753497">
                  <a:extLst>
                    <a:ext uri="{9D8B030D-6E8A-4147-A177-3AD203B41FA5}">
                      <a16:colId xmlns:a16="http://schemas.microsoft.com/office/drawing/2014/main" val="1160718256"/>
                    </a:ext>
                  </a:extLst>
                </a:gridCol>
                <a:gridCol w="1753497">
                  <a:extLst>
                    <a:ext uri="{9D8B030D-6E8A-4147-A177-3AD203B41FA5}">
                      <a16:colId xmlns:a16="http://schemas.microsoft.com/office/drawing/2014/main" val="2119373559"/>
                    </a:ext>
                  </a:extLst>
                </a:gridCol>
              </a:tblGrid>
              <a:tr h="783571">
                <a:tc>
                  <a:txBody>
                    <a:bodyPr/>
                    <a:lstStyle/>
                    <a:p>
                      <a:pPr algn="ctr"/>
                      <a:r>
                        <a:rPr lang="pt-PT" sz="2000" dirty="0"/>
                        <a:t>Perfil</a:t>
                      </a:r>
                      <a:endParaRPr lang="pt-PT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2000" dirty="0"/>
                        <a:t>Utilizador</a:t>
                      </a:r>
                      <a:endParaRPr lang="pt-PT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2000" dirty="0"/>
                        <a:t>Atração</a:t>
                      </a:r>
                      <a:endParaRPr lang="pt-PT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2000" dirty="0"/>
                        <a:t>Categoria</a:t>
                      </a:r>
                      <a:endParaRPr lang="pt-PT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2000" dirty="0" err="1"/>
                        <a:t>e_visitada_por</a:t>
                      </a:r>
                      <a:endParaRPr lang="pt-PT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2000" dirty="0"/>
                        <a:t>trabalha_em</a:t>
                      </a:r>
                      <a:endParaRPr lang="pt-PT" sz="20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88401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Marketing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 err="1"/>
                        <a:t>Select</a:t>
                      </a:r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4815044"/>
                  </a:ext>
                </a:extLst>
              </a:tr>
              <a:tr h="576000">
                <a:tc rowSpan="2">
                  <a:txBody>
                    <a:bodyPr/>
                    <a:lstStyle/>
                    <a:p>
                      <a:pPr algn="ctr"/>
                      <a:r>
                        <a:rPr lang="pt-PT" dirty="0"/>
                        <a:t>Funcionário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 err="1"/>
                        <a:t>Insert</a:t>
                      </a:r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69171831"/>
                  </a:ext>
                </a:extLst>
              </a:tr>
              <a:tr h="576000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 err="1"/>
                        <a:t>Select</a:t>
                      </a:r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4564267"/>
                  </a:ext>
                </a:extLst>
              </a:tr>
              <a:tr h="576000">
                <a:tc rowSpan="2">
                  <a:txBody>
                    <a:bodyPr/>
                    <a:lstStyle/>
                    <a:p>
                      <a:pPr algn="ctr"/>
                      <a:r>
                        <a:rPr lang="pt-PT" dirty="0"/>
                        <a:t>Sensor</a:t>
                      </a:r>
                    </a:p>
                  </a:txBody>
                  <a:tcPr anchor="ctr"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 err="1"/>
                        <a:t>Insert</a:t>
                      </a:r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X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961425"/>
                  </a:ext>
                </a:extLst>
              </a:tr>
              <a:tr h="576000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 err="1"/>
                        <a:t>Update</a:t>
                      </a:r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36404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00888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9B946C2-C751-9A4C-BEE7-34CD6BE6A8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99" b="485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01464F-797B-674B-B155-D9771DEF5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dirty="0"/>
              <a:t>NoSQL</a:t>
            </a:r>
          </a:p>
        </p:txBody>
      </p:sp>
      <p:cxnSp>
        <p:nvCxnSpPr>
          <p:cNvPr id="16" name="Straight Connector 12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44212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78871-E0B0-AE45-BA28-FFA2153BD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/>
              <a:t>Nodos e Relacionamentos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E76328-2D15-C848-A1DB-81FBC6CED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11398"/>
            <a:ext cx="4885017" cy="4699803"/>
          </a:xfrm>
          <a:prstGeom prst="rect">
            <a:avLst/>
          </a:prstGeom>
          <a:ln>
            <a:solidFill>
              <a:srgbClr val="002060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B76FF3-6834-474C-92FB-00F145D45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5480" y="1509601"/>
            <a:ext cx="4955741" cy="4701600"/>
          </a:xfrm>
          <a:prstGeom prst="rect">
            <a:avLst/>
          </a:prstGeom>
          <a:ln>
            <a:solidFill>
              <a:srgbClr val="002060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666F564-12EA-C54E-88C8-2DD784A5D7F3}"/>
              </a:ext>
            </a:extLst>
          </p:cNvPr>
          <p:cNvSpPr txBox="1"/>
          <p:nvPr/>
        </p:nvSpPr>
        <p:spPr>
          <a:xfrm>
            <a:off x="528543" y="6302193"/>
            <a:ext cx="5504330" cy="376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Atração é visitada por Utilizador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28616A-DF2C-984F-B3FA-3A680EC3166A}"/>
              </a:ext>
            </a:extLst>
          </p:cNvPr>
          <p:cNvSpPr txBox="1"/>
          <p:nvPr/>
        </p:nvSpPr>
        <p:spPr>
          <a:xfrm>
            <a:off x="6461185" y="6302193"/>
            <a:ext cx="5504330" cy="376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Funcionário trabalha em Atração</a:t>
            </a:r>
          </a:p>
        </p:txBody>
      </p:sp>
    </p:spTree>
    <p:extLst>
      <p:ext uri="{BB962C8B-B14F-4D97-AF65-F5344CB8AC3E}">
        <p14:creationId xmlns:p14="http://schemas.microsoft.com/office/powerpoint/2010/main" val="13264861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78871-E0B0-AE45-BA28-FFA2153BD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/>
              <a:t>Nodos e Relacionamentos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E78F98-F09D-804E-BCE4-8D054521A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7365" y="1690688"/>
            <a:ext cx="5096435" cy="4959846"/>
          </a:xfrm>
          <a:prstGeom prst="rect">
            <a:avLst/>
          </a:prstGeom>
          <a:ln>
            <a:solidFill>
              <a:srgbClr val="002060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8CF6BA-6C3D-E442-BDEE-751030FD0A27}"/>
              </a:ext>
            </a:extLst>
          </p:cNvPr>
          <p:cNvSpPr txBox="1"/>
          <p:nvPr/>
        </p:nvSpPr>
        <p:spPr>
          <a:xfrm>
            <a:off x="591670" y="3939778"/>
            <a:ext cx="55043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400" dirty="0"/>
              <a:t>Utilizador pertence a Categoria</a:t>
            </a:r>
          </a:p>
        </p:txBody>
      </p:sp>
    </p:spTree>
    <p:extLst>
      <p:ext uri="{BB962C8B-B14F-4D97-AF65-F5344CB8AC3E}">
        <p14:creationId xmlns:p14="http://schemas.microsoft.com/office/powerpoint/2010/main" val="5902647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90B02-75B3-3F44-BA9A-B865B9943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/>
              <a:t>Migração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6E36A1-B9E5-F340-B02D-948FAB5390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2501900" cy="19939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8D0F35E-D3DB-C74F-9C58-6C068A23EA25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340100" y="2687638"/>
            <a:ext cx="52122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25E35028-5DE3-1341-A5B3-937B5D2D6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4986" y="1608093"/>
            <a:ext cx="1832374" cy="20756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3D7F07-DCD5-2148-9A77-62E8C07548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5588" y="4681538"/>
            <a:ext cx="3810000" cy="1993900"/>
          </a:xfrm>
          <a:prstGeom prst="rect">
            <a:avLst/>
          </a:prstGeom>
        </p:spPr>
      </p:pic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C6831FA3-5C06-194C-9039-52F062F9EF8E}"/>
              </a:ext>
            </a:extLst>
          </p:cNvPr>
          <p:cNvCxnSpPr>
            <a:cxnSpLocks/>
          </p:cNvCxnSpPr>
          <p:nvPr/>
        </p:nvCxnSpPr>
        <p:spPr>
          <a:xfrm rot="10800000" flipV="1">
            <a:off x="7520349" y="3937374"/>
            <a:ext cx="2302891" cy="1714126"/>
          </a:xfrm>
          <a:prstGeom prst="bentConnector3">
            <a:avLst>
              <a:gd name="adj1" fmla="val 17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023C0E7-A50D-E14E-9F2A-E0A367CE4C51}"/>
              </a:ext>
            </a:extLst>
          </p:cNvPr>
          <p:cNvSpPr txBox="1"/>
          <p:nvPr/>
        </p:nvSpPr>
        <p:spPr>
          <a:xfrm>
            <a:off x="4622800" y="2061122"/>
            <a:ext cx="2438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3200" dirty="0" err="1"/>
              <a:t>export</a:t>
            </a:r>
            <a:endParaRPr lang="pt-PT" sz="32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0DD3084-C18C-C34E-8B17-EB4B0559A98B}"/>
              </a:ext>
            </a:extLst>
          </p:cNvPr>
          <p:cNvSpPr txBox="1"/>
          <p:nvPr/>
        </p:nvSpPr>
        <p:spPr>
          <a:xfrm>
            <a:off x="8552329" y="5678488"/>
            <a:ext cx="2438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3200" dirty="0" err="1"/>
              <a:t>import</a:t>
            </a:r>
            <a:endParaRPr lang="pt-PT" sz="3200" dirty="0"/>
          </a:p>
        </p:txBody>
      </p:sp>
    </p:spTree>
    <p:extLst>
      <p:ext uri="{BB962C8B-B14F-4D97-AF65-F5344CB8AC3E}">
        <p14:creationId xmlns:p14="http://schemas.microsoft.com/office/powerpoint/2010/main" val="27329886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ctangle 191">
            <a:extLst>
              <a:ext uri="{FF2B5EF4-FFF2-40B4-BE49-F238E27FC236}">
                <a16:creationId xmlns:a16="http://schemas.microsoft.com/office/drawing/2014/main" id="{C6B8CC7F-3622-46E3-9272-E1956397D2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4905" cy="456278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F3FE55B4-2EE5-4A4A-AD80-1A14F660F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4906" y="0"/>
            <a:ext cx="795640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4" name="Picture 193">
            <a:extLst>
              <a:ext uri="{FF2B5EF4-FFF2-40B4-BE49-F238E27FC236}">
                <a16:creationId xmlns:a16="http://schemas.microsoft.com/office/drawing/2014/main" id="{7267E9C1-58F1-46EE-9BBE-108764BF9E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22D699-8F25-744C-91A9-1E86B01B2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20" y="5073812"/>
            <a:ext cx="6331904" cy="114601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b="1">
                <a:solidFill>
                  <a:srgbClr val="000000"/>
                </a:solidFill>
              </a:rPr>
              <a:t>Conclusão</a:t>
            </a:r>
          </a:p>
        </p:txBody>
      </p:sp>
      <p:sp>
        <p:nvSpPr>
          <p:cNvPr id="195" name="Freeform: Shape 194">
            <a:extLst>
              <a:ext uri="{FF2B5EF4-FFF2-40B4-BE49-F238E27FC236}">
                <a16:creationId xmlns:a16="http://schemas.microsoft.com/office/drawing/2014/main" id="{F62B8A8C-A996-46DA-AB61-1A4DD70734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" y="2"/>
            <a:ext cx="3799103" cy="3822917"/>
          </a:xfrm>
          <a:custGeom>
            <a:avLst/>
            <a:gdLst>
              <a:gd name="connsiteX0" fmla="*/ 370922 w 3799103"/>
              <a:gd name="connsiteY0" fmla="*/ 0 h 3822917"/>
              <a:gd name="connsiteX1" fmla="*/ 2961741 w 3799103"/>
              <a:gd name="connsiteY1" fmla="*/ 0 h 3822917"/>
              <a:gd name="connsiteX2" fmla="*/ 3023310 w 3799103"/>
              <a:gd name="connsiteY2" fmla="*/ 46041 h 3822917"/>
              <a:gd name="connsiteX3" fmla="*/ 3799103 w 3799103"/>
              <a:gd name="connsiteY3" fmla="*/ 1691074 h 3822917"/>
              <a:gd name="connsiteX4" fmla="*/ 1667260 w 3799103"/>
              <a:gd name="connsiteY4" fmla="*/ 3822917 h 3822917"/>
              <a:gd name="connsiteX5" fmla="*/ 22227 w 3799103"/>
              <a:gd name="connsiteY5" fmla="*/ 3047124 h 3822917"/>
              <a:gd name="connsiteX6" fmla="*/ 0 w 3799103"/>
              <a:gd name="connsiteY6" fmla="*/ 3017401 h 3822917"/>
              <a:gd name="connsiteX7" fmla="*/ 0 w 3799103"/>
              <a:gd name="connsiteY7" fmla="*/ 364747 h 3822917"/>
              <a:gd name="connsiteX8" fmla="*/ 22227 w 3799103"/>
              <a:gd name="connsiteY8" fmla="*/ 335024 h 3822917"/>
              <a:gd name="connsiteX9" fmla="*/ 351088 w 3799103"/>
              <a:gd name="connsiteY9" fmla="*/ 13924 h 3822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99103" h="3822917">
                <a:moveTo>
                  <a:pt x="370922" y="0"/>
                </a:moveTo>
                <a:lnTo>
                  <a:pt x="2961741" y="0"/>
                </a:lnTo>
                <a:lnTo>
                  <a:pt x="3023310" y="46041"/>
                </a:lnTo>
                <a:cubicBezTo>
                  <a:pt x="3497106" y="437052"/>
                  <a:pt x="3799103" y="1028796"/>
                  <a:pt x="3799103" y="1691074"/>
                </a:cubicBezTo>
                <a:cubicBezTo>
                  <a:pt x="3799103" y="2868458"/>
                  <a:pt x="2844644" y="3822917"/>
                  <a:pt x="1667260" y="3822917"/>
                </a:cubicBezTo>
                <a:cubicBezTo>
                  <a:pt x="1004982" y="3822917"/>
                  <a:pt x="413238" y="3520920"/>
                  <a:pt x="22227" y="3047124"/>
                </a:cubicBezTo>
                <a:lnTo>
                  <a:pt x="0" y="3017401"/>
                </a:lnTo>
                <a:lnTo>
                  <a:pt x="0" y="364747"/>
                </a:lnTo>
                <a:lnTo>
                  <a:pt x="22227" y="335024"/>
                </a:lnTo>
                <a:cubicBezTo>
                  <a:pt x="119980" y="216575"/>
                  <a:pt x="230278" y="108864"/>
                  <a:pt x="351088" y="1392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32" name="Picture 8" descr="Image result for planning icon">
            <a:extLst>
              <a:ext uri="{FF2B5EF4-FFF2-40B4-BE49-F238E27FC236}">
                <a16:creationId xmlns:a16="http://schemas.microsoft.com/office/drawing/2014/main" id="{8F0384D8-7336-4EA5-8516-A0BEA3E8A9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100" y="389581"/>
            <a:ext cx="2629584" cy="2629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6" name="Freeform 63">
            <a:extLst>
              <a:ext uri="{FF2B5EF4-FFF2-40B4-BE49-F238E27FC236}">
                <a16:creationId xmlns:a16="http://schemas.microsoft.com/office/drawing/2014/main" id="{F429BE5F-6DE0-4144-A557-3BE62DC2D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81589" y="2057400"/>
            <a:ext cx="4310411" cy="4800600"/>
          </a:xfrm>
          <a:custGeom>
            <a:avLst/>
            <a:gdLst>
              <a:gd name="connsiteX0" fmla="*/ 2631284 w 4180773"/>
              <a:gd name="connsiteY0" fmla="*/ 0 h 4656219"/>
              <a:gd name="connsiteX1" fmla="*/ 4102460 w 4180773"/>
              <a:gd name="connsiteY1" fmla="*/ 449382 h 4656219"/>
              <a:gd name="connsiteX2" fmla="*/ 4180773 w 4180773"/>
              <a:gd name="connsiteY2" fmla="*/ 507944 h 4656219"/>
              <a:gd name="connsiteX3" fmla="*/ 4180773 w 4180773"/>
              <a:gd name="connsiteY3" fmla="*/ 4656219 h 4656219"/>
              <a:gd name="connsiteX4" fmla="*/ 951501 w 4180773"/>
              <a:gd name="connsiteY4" fmla="*/ 4656219 h 4656219"/>
              <a:gd name="connsiteX5" fmla="*/ 770685 w 4180773"/>
              <a:gd name="connsiteY5" fmla="*/ 4491883 h 4656219"/>
              <a:gd name="connsiteX6" fmla="*/ 0 w 4180773"/>
              <a:gd name="connsiteY6" fmla="*/ 2631284 h 4656219"/>
              <a:gd name="connsiteX7" fmla="*/ 2631284 w 4180773"/>
              <a:gd name="connsiteY7" fmla="*/ 0 h 46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180773" h="4656219">
                <a:moveTo>
                  <a:pt x="2631284" y="0"/>
                </a:moveTo>
                <a:cubicBezTo>
                  <a:pt x="3176241" y="0"/>
                  <a:pt x="3682504" y="165666"/>
                  <a:pt x="4102460" y="449382"/>
                </a:cubicBezTo>
                <a:lnTo>
                  <a:pt x="4180773" y="507944"/>
                </a:lnTo>
                <a:lnTo>
                  <a:pt x="4180773" y="4656219"/>
                </a:lnTo>
                <a:lnTo>
                  <a:pt x="951501" y="4656219"/>
                </a:lnTo>
                <a:lnTo>
                  <a:pt x="770685" y="4491883"/>
                </a:lnTo>
                <a:cubicBezTo>
                  <a:pt x="294517" y="4015714"/>
                  <a:pt x="0" y="3357893"/>
                  <a:pt x="0" y="2631284"/>
                </a:cubicBezTo>
                <a:cubicBezTo>
                  <a:pt x="0" y="1178066"/>
                  <a:pt x="1178066" y="0"/>
                  <a:pt x="2631284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7" name="Freeform: Shape 196">
            <a:extLst>
              <a:ext uri="{FF2B5EF4-FFF2-40B4-BE49-F238E27FC236}">
                <a16:creationId xmlns:a16="http://schemas.microsoft.com/office/drawing/2014/main" id="{CE1EFC02-FB03-4241-83C8-4FBA4CAD65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7624" y="0"/>
            <a:ext cx="3383280" cy="2942512"/>
          </a:xfrm>
          <a:custGeom>
            <a:avLst/>
            <a:gdLst>
              <a:gd name="connsiteX0" fmla="*/ 555657 w 3383280"/>
              <a:gd name="connsiteY0" fmla="*/ 0 h 2942512"/>
              <a:gd name="connsiteX1" fmla="*/ 2827623 w 3383280"/>
              <a:gd name="connsiteY1" fmla="*/ 0 h 2942512"/>
              <a:gd name="connsiteX2" fmla="*/ 2887810 w 3383280"/>
              <a:gd name="connsiteY2" fmla="*/ 54702 h 2942512"/>
              <a:gd name="connsiteX3" fmla="*/ 3383280 w 3383280"/>
              <a:gd name="connsiteY3" fmla="*/ 1250872 h 2942512"/>
              <a:gd name="connsiteX4" fmla="*/ 1691640 w 3383280"/>
              <a:gd name="connsiteY4" fmla="*/ 2942512 h 2942512"/>
              <a:gd name="connsiteX5" fmla="*/ 0 w 3383280"/>
              <a:gd name="connsiteY5" fmla="*/ 1250872 h 2942512"/>
              <a:gd name="connsiteX6" fmla="*/ 495470 w 3383280"/>
              <a:gd name="connsiteY6" fmla="*/ 54702 h 2942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83280" h="2942512">
                <a:moveTo>
                  <a:pt x="555657" y="0"/>
                </a:moveTo>
                <a:lnTo>
                  <a:pt x="2827623" y="0"/>
                </a:lnTo>
                <a:lnTo>
                  <a:pt x="2887810" y="54702"/>
                </a:lnTo>
                <a:cubicBezTo>
                  <a:pt x="3193937" y="360829"/>
                  <a:pt x="3383280" y="783739"/>
                  <a:pt x="3383280" y="1250872"/>
                </a:cubicBezTo>
                <a:cubicBezTo>
                  <a:pt x="3383280" y="2185139"/>
                  <a:pt x="2625907" y="2942512"/>
                  <a:pt x="1691640" y="2942512"/>
                </a:cubicBezTo>
                <a:cubicBezTo>
                  <a:pt x="757373" y="2942512"/>
                  <a:pt x="0" y="2185139"/>
                  <a:pt x="0" y="1250872"/>
                </a:cubicBezTo>
                <a:cubicBezTo>
                  <a:pt x="0" y="783739"/>
                  <a:pt x="189344" y="360829"/>
                  <a:pt x="495470" y="54702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30" name="Picture 6" descr="Image result for mysql">
            <a:extLst>
              <a:ext uri="{FF2B5EF4-FFF2-40B4-BE49-F238E27FC236}">
                <a16:creationId xmlns:a16="http://schemas.microsoft.com/office/drawing/2014/main" id="{52C85314-CFAC-45B4-B6E5-3362D30C4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6561" y="725760"/>
            <a:ext cx="2365405" cy="1218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neo4j">
            <a:extLst>
              <a:ext uri="{FF2B5EF4-FFF2-40B4-BE49-F238E27FC236}">
                <a16:creationId xmlns:a16="http://schemas.microsoft.com/office/drawing/2014/main" id="{D259A20A-F646-4CC4-BD26-38496F4ADE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4899" y="3214928"/>
            <a:ext cx="3217333" cy="3217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5565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9D4E6-31C1-0E4F-9205-1EBF6EA89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/>
              <a:t>Caso de Estudo</a:t>
            </a:r>
          </a:p>
        </p:txBody>
      </p:sp>
      <p:pic>
        <p:nvPicPr>
          <p:cNvPr id="5" name="Picture 4">
            <a:hlinkClick r:id="rId2"/>
            <a:extLst>
              <a:ext uri="{FF2B5EF4-FFF2-40B4-BE49-F238E27FC236}">
                <a16:creationId xmlns:a16="http://schemas.microsoft.com/office/drawing/2014/main" id="{ABF1C042-7C91-344F-B07C-B84D38694E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0800" y="2279954"/>
            <a:ext cx="4233000" cy="28179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B6A284-490B-2445-9EBA-389234EA0835}"/>
              </a:ext>
            </a:extLst>
          </p:cNvPr>
          <p:cNvSpPr txBox="1"/>
          <p:nvPr/>
        </p:nvSpPr>
        <p:spPr>
          <a:xfrm>
            <a:off x="838200" y="2850567"/>
            <a:ext cx="5771606" cy="1676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pt-PT" dirty="0"/>
              <a:t>Localização: Algarve</a:t>
            </a:r>
          </a:p>
          <a:p>
            <a:pPr marL="285750" indent="-28575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pt-PT" dirty="0"/>
              <a:t>Funcionamento: maio a outubro, das 9h às 18h</a:t>
            </a:r>
          </a:p>
          <a:p>
            <a:pPr marL="285750" indent="-28575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pt-PT" dirty="0"/>
              <a:t>Número de atrações: 13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6BFE7B-FE27-4679-8719-2D4D05434784}"/>
              </a:ext>
            </a:extLst>
          </p:cNvPr>
          <p:cNvSpPr/>
          <p:nvPr/>
        </p:nvSpPr>
        <p:spPr>
          <a:xfrm>
            <a:off x="7120800" y="5097923"/>
            <a:ext cx="4233000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300" dirty="0"/>
              <a:t>https://www.google.pt/url?sa=i&amp;rct=j&amp;q=&amp;esrc=s&amp;source=images&amp;cd=&amp;cad=rja&amp;uact=8&amp;ved=2ahUKEwjwvqfq3oPgAhVhxYUKHWAoBHkQjRx6BAgBEAU&amp;url=https%3A%2F%2Fwww.royalcaribbean.com%2Fcococay-bahamas-perfect-day-island%2Fexplore%2Fthrill-waterpark&amp;psig=AOvVaw2_SuLYQONegXg-IBTzORsp&amp;ust=1548326992267883</a:t>
            </a:r>
          </a:p>
        </p:txBody>
      </p:sp>
    </p:spTree>
    <p:extLst>
      <p:ext uri="{BB962C8B-B14F-4D97-AF65-F5344CB8AC3E}">
        <p14:creationId xmlns:p14="http://schemas.microsoft.com/office/powerpoint/2010/main" val="2462753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245E2-7693-1246-AE55-FA4C3BAE6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/>
              <a:t>Caso de Estudo: Informações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CB4C35-51C8-EE4C-8F6C-6B541296984E}"/>
              </a:ext>
            </a:extLst>
          </p:cNvPr>
          <p:cNvSpPr txBox="1"/>
          <p:nvPr/>
        </p:nvSpPr>
        <p:spPr>
          <a:xfrm>
            <a:off x="1136469" y="2638697"/>
            <a:ext cx="5185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377EDE-9640-1841-9792-386B111C8AD7}"/>
              </a:ext>
            </a:extLst>
          </p:cNvPr>
          <p:cNvSpPr txBox="1"/>
          <p:nvPr/>
        </p:nvSpPr>
        <p:spPr>
          <a:xfrm>
            <a:off x="838200" y="2123201"/>
            <a:ext cx="5342709" cy="3788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PT" dirty="0"/>
              <a:t>Há 5 anos que possui um fluxo de visitantes superior a 1 milhão (anualmente)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PT" dirty="0"/>
              <a:t>Concorrente direto com o Parque Aquático com Nome Feio (1,2 milhões de visitantes)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PT" dirty="0"/>
              <a:t>Cada atração possui sensores na entrada da fila e na entrada da atração em si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PT" dirty="0"/>
              <a:t>Cada utilizador possui uma pulseira, que será usada para validar a entrada na fila e na atração e como chave de cacifo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C2462F-6DE9-D846-9D40-8347F7D92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9178" y="2280108"/>
            <a:ext cx="5285705" cy="297320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A4663AC-11E4-A04A-9F37-24A0F477E451}"/>
              </a:ext>
            </a:extLst>
          </p:cNvPr>
          <p:cNvSpPr/>
          <p:nvPr/>
        </p:nvSpPr>
        <p:spPr>
          <a:xfrm>
            <a:off x="6479178" y="5184067"/>
            <a:ext cx="5665694" cy="1384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300" dirty="0" err="1"/>
              <a:t>https</a:t>
            </a:r>
            <a:r>
              <a:rPr lang="pt-PT" sz="300" dirty="0"/>
              <a:t>://</a:t>
            </a:r>
            <a:r>
              <a:rPr lang="pt-PT" sz="300" dirty="0" err="1"/>
              <a:t>www.google.pt</a:t>
            </a:r>
            <a:r>
              <a:rPr lang="pt-PT" sz="300" dirty="0"/>
              <a:t>/</a:t>
            </a:r>
            <a:r>
              <a:rPr lang="pt-PT" sz="300" dirty="0" err="1"/>
              <a:t>url?sa</a:t>
            </a:r>
            <a:r>
              <a:rPr lang="pt-PT" sz="300" dirty="0"/>
              <a:t>=</a:t>
            </a:r>
            <a:r>
              <a:rPr lang="pt-PT" sz="300" dirty="0" err="1"/>
              <a:t>i&amp;rct</a:t>
            </a:r>
            <a:r>
              <a:rPr lang="pt-PT" sz="300" dirty="0"/>
              <a:t>=</a:t>
            </a:r>
            <a:r>
              <a:rPr lang="pt-PT" sz="300" dirty="0" err="1"/>
              <a:t>j&amp;q</a:t>
            </a:r>
            <a:r>
              <a:rPr lang="pt-PT" sz="300" dirty="0"/>
              <a:t>=&amp;</a:t>
            </a:r>
            <a:r>
              <a:rPr lang="pt-PT" sz="300" dirty="0" err="1"/>
              <a:t>esrc</a:t>
            </a:r>
            <a:r>
              <a:rPr lang="pt-PT" sz="300" dirty="0"/>
              <a:t>=</a:t>
            </a:r>
            <a:r>
              <a:rPr lang="pt-PT" sz="300" dirty="0" err="1"/>
              <a:t>s&amp;source</a:t>
            </a:r>
            <a:r>
              <a:rPr lang="pt-PT" sz="300" dirty="0"/>
              <a:t>=</a:t>
            </a:r>
            <a:r>
              <a:rPr lang="pt-PT" sz="300" dirty="0" err="1"/>
              <a:t>images&amp;cd</a:t>
            </a:r>
            <a:r>
              <a:rPr lang="pt-PT" sz="300" dirty="0"/>
              <a:t>=&amp;</a:t>
            </a:r>
            <a:r>
              <a:rPr lang="pt-PT" sz="300" dirty="0" err="1"/>
              <a:t>cad</a:t>
            </a:r>
            <a:r>
              <a:rPr lang="pt-PT" sz="300" dirty="0"/>
              <a:t>=</a:t>
            </a:r>
            <a:r>
              <a:rPr lang="pt-PT" sz="300" dirty="0" err="1"/>
              <a:t>rja&amp;uact</a:t>
            </a:r>
            <a:r>
              <a:rPr lang="pt-PT" sz="300" dirty="0"/>
              <a:t>=8&amp;ved=2ahUKEwjwvqfq3oPgAhVhxYUKHWAoBHkQjRx6BAgBEAU&amp;url=https%3A%2F%2Fwww.royalcaribbean.com%2Fcococay-bahamas-perfect-day-island%2Fexplore%2Fthrill-waterpark&amp;psig=AOvVaw2_SuLYQONegXg-IBTzORsp&amp;ust=1548326992267883</a:t>
            </a:r>
          </a:p>
        </p:txBody>
      </p:sp>
    </p:spTree>
    <p:extLst>
      <p:ext uri="{BB962C8B-B14F-4D97-AF65-F5344CB8AC3E}">
        <p14:creationId xmlns:p14="http://schemas.microsoft.com/office/powerpoint/2010/main" val="3585889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27FAC-FB0D-2246-8055-86D3F8909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/>
              <a:t>Motivação e Objetivos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447C25-3171-1C41-B513-BF287EC017E6}"/>
              </a:ext>
            </a:extLst>
          </p:cNvPr>
          <p:cNvSpPr txBox="1"/>
          <p:nvPr/>
        </p:nvSpPr>
        <p:spPr>
          <a:xfrm>
            <a:off x="986118" y="1900518"/>
            <a:ext cx="6781799" cy="171136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  <a:tabLst>
                <a:tab pos="360363" algn="l"/>
              </a:tabLst>
            </a:pPr>
            <a:r>
              <a:rPr lang="pt-PT" dirty="0"/>
              <a:t>Ineficiência na alocação de funcionários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  <a:tabLst>
                <a:tab pos="360363" algn="l"/>
              </a:tabLst>
            </a:pPr>
            <a:r>
              <a:rPr lang="pt-PT" dirty="0"/>
              <a:t>Falta de informação sobre que atrações são mais visitadas </a:t>
            </a:r>
          </a:p>
          <a:p>
            <a:pPr marL="285750" indent="-285750">
              <a:lnSpc>
                <a:spcPct val="150000"/>
              </a:lnSpc>
              <a:tabLst>
                <a:tab pos="360363" algn="l"/>
              </a:tabLst>
            </a:pPr>
            <a:r>
              <a:rPr lang="pt-PT" dirty="0"/>
              <a:t>	por cada faixa etária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  <a:tabLst>
                <a:tab pos="360363" algn="l"/>
              </a:tabLst>
            </a:pPr>
            <a:r>
              <a:rPr lang="pt-PT" dirty="0"/>
              <a:t>Desconhecimento dos tempos de espera de cada atração</a:t>
            </a:r>
          </a:p>
        </p:txBody>
      </p:sp>
      <p:sp>
        <p:nvSpPr>
          <p:cNvPr id="10" name="Curved Left Arrow 9">
            <a:extLst>
              <a:ext uri="{FF2B5EF4-FFF2-40B4-BE49-F238E27FC236}">
                <a16:creationId xmlns:a16="http://schemas.microsoft.com/office/drawing/2014/main" id="{93F0F77E-51A9-0540-83A2-F94924E84A1B}"/>
              </a:ext>
            </a:extLst>
          </p:cNvPr>
          <p:cNvSpPr/>
          <p:nvPr/>
        </p:nvSpPr>
        <p:spPr>
          <a:xfrm>
            <a:off x="8454124" y="2540000"/>
            <a:ext cx="2075330" cy="3011055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2ECA53-E0C2-4ECF-A44F-5E52B675A090}"/>
              </a:ext>
            </a:extLst>
          </p:cNvPr>
          <p:cNvSpPr txBox="1"/>
          <p:nvPr/>
        </p:nvSpPr>
        <p:spPr>
          <a:xfrm>
            <a:off x="986117" y="4405745"/>
            <a:ext cx="6781799" cy="12958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PT" dirty="0"/>
              <a:t>Novas atividades publicitárias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PT" dirty="0"/>
              <a:t>Distribuição eficiente dos funcionários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PT" dirty="0"/>
              <a:t>Alocação mais sustentável de recursos</a:t>
            </a:r>
          </a:p>
        </p:txBody>
      </p:sp>
    </p:spTree>
    <p:extLst>
      <p:ext uri="{BB962C8B-B14F-4D97-AF65-F5344CB8AC3E}">
        <p14:creationId xmlns:p14="http://schemas.microsoft.com/office/powerpoint/2010/main" val="2309593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059A1-A5E1-8543-AC33-CA2E88D3A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/>
              <a:t>Requisitos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C1A4A3-8490-F34B-B981-06B2F8762F1D}"/>
              </a:ext>
            </a:extLst>
          </p:cNvPr>
          <p:cNvSpPr txBox="1"/>
          <p:nvPr/>
        </p:nvSpPr>
        <p:spPr>
          <a:xfrm>
            <a:off x="838200" y="1690688"/>
            <a:ext cx="5419165" cy="20191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PT" sz="2000" b="1" dirty="0"/>
              <a:t>Descrição</a:t>
            </a:r>
            <a:endParaRPr lang="pt-PT" sz="2000" dirty="0"/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PT" dirty="0"/>
              <a:t>Cada atração tem uma numeração única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PT" dirty="0"/>
              <a:t>Um utilizador tem associado uma categoria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PT" dirty="0"/>
              <a:t>A cada categoria, corresponde um preço de bilhete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PT" dirty="0"/>
              <a:t>O Parque possui 4 zonas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980DDB-8F69-2F47-9809-5BB9B323FE35}"/>
              </a:ext>
            </a:extLst>
          </p:cNvPr>
          <p:cNvSpPr txBox="1"/>
          <p:nvPr/>
        </p:nvSpPr>
        <p:spPr>
          <a:xfrm>
            <a:off x="6705600" y="1690688"/>
            <a:ext cx="5074024" cy="243464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PT" sz="2000" b="1" dirty="0"/>
              <a:t>Exploração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PT" dirty="0"/>
              <a:t>Obter uma listagem dos utilizadores que frequentaram uma atração num intervalo de tempo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PT" dirty="0"/>
              <a:t>Obter a hora de entrada média dos utilizadores de uma categoria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87A0F0-5148-2841-AB9B-2C56C62FD686}"/>
              </a:ext>
            </a:extLst>
          </p:cNvPr>
          <p:cNvSpPr txBox="1"/>
          <p:nvPr/>
        </p:nvSpPr>
        <p:spPr>
          <a:xfrm>
            <a:off x="838200" y="4494165"/>
            <a:ext cx="7723909" cy="17575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PT" sz="2000" b="1" dirty="0"/>
              <a:t>Controlo</a:t>
            </a:r>
            <a:endParaRPr lang="pt-PT" sz="2000" dirty="0"/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PT" dirty="0"/>
              <a:t>O departamento de marketing consulta dados estatísticos sobre a frequência das atrações por parte dos utilizadores e os seus tempos de espera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PT" dirty="0"/>
              <a:t>A administração regista e modifica funcionários e atrações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142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506CE-77D3-3646-ACAA-9FE4369F8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/>
              <a:t>Modelação: Entidades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86D1316-0C90-3748-BA15-21BCC04A33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8658773"/>
              </p:ext>
            </p:extLst>
          </p:nvPr>
        </p:nvGraphicFramePr>
        <p:xfrm>
          <a:off x="766483" y="1690688"/>
          <a:ext cx="10587317" cy="4646911"/>
        </p:xfrm>
        <a:graphic>
          <a:graphicData uri="http://schemas.openxmlformats.org/drawingml/2006/table">
            <a:tbl>
              <a:tblPr firstRow="1" firstCol="1" bandRow="1">
                <a:tableStyleId>{22838BEF-8BB2-4498-84A7-C5851F593DF1}</a:tableStyleId>
              </a:tblPr>
              <a:tblGrid>
                <a:gridCol w="2557680">
                  <a:extLst>
                    <a:ext uri="{9D8B030D-6E8A-4147-A177-3AD203B41FA5}">
                      <a16:colId xmlns:a16="http://schemas.microsoft.com/office/drawing/2014/main" val="4255838356"/>
                    </a:ext>
                  </a:extLst>
                </a:gridCol>
                <a:gridCol w="2582272">
                  <a:extLst>
                    <a:ext uri="{9D8B030D-6E8A-4147-A177-3AD203B41FA5}">
                      <a16:colId xmlns:a16="http://schemas.microsoft.com/office/drawing/2014/main" val="272750921"/>
                    </a:ext>
                  </a:extLst>
                </a:gridCol>
                <a:gridCol w="5447365">
                  <a:extLst>
                    <a:ext uri="{9D8B030D-6E8A-4147-A177-3AD203B41FA5}">
                      <a16:colId xmlns:a16="http://schemas.microsoft.com/office/drawing/2014/main" val="4240984176"/>
                    </a:ext>
                  </a:extLst>
                </a:gridCol>
              </a:tblGrid>
              <a:tr h="6408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</a:rPr>
                        <a:t>Nome da Entidade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</a:rPr>
                        <a:t>Apelidos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pt-PT" sz="2000" dirty="0">
                          <a:effectLst/>
                        </a:rPr>
                        <a:t>Ocorrência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85698403"/>
                  </a:ext>
                </a:extLst>
              </a:tr>
              <a:tr h="88464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Funcionário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Empregados,</a:t>
                      </a:r>
                      <a:endParaRPr lang="en-US" sz="18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Staff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Cada Funcionário trabalha numa determinada Atração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134173"/>
                  </a:ext>
                </a:extLst>
              </a:tr>
              <a:tr h="88464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Atração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Diversões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Cada Atração é controlada por um Funcionário e pode ser usada por um utilizador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49544206"/>
                  </a:ext>
                </a:extLst>
              </a:tr>
              <a:tr h="135216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Utilizador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Cliente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Cada Utilizador tem associada a si uma Categoria e pode usufruir de uma ou mais Atrações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43423667"/>
                  </a:ext>
                </a:extLst>
              </a:tr>
              <a:tr h="88464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Categoria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Faixa etária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Cada Categoria representa um tipo de Utilizador do Parque, de acordo com a Administração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22468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2728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ADC4B-0E44-8B4C-B5AE-F129AD1BC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/>
              <a:t>Modelação: Relacionamentos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F6DB22B-A2EA-0943-880F-A4C6E2D1A2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1438477"/>
              </p:ext>
            </p:extLst>
          </p:nvPr>
        </p:nvGraphicFramePr>
        <p:xfrm>
          <a:off x="428065" y="2041982"/>
          <a:ext cx="11335870" cy="3803005"/>
        </p:xfrm>
        <a:graphic>
          <a:graphicData uri="http://schemas.openxmlformats.org/drawingml/2006/table">
            <a:tbl>
              <a:tblPr firstRow="1" firstCol="1" bandRow="1">
                <a:tableStyleId>{22838BEF-8BB2-4498-84A7-C5851F593DF1}</a:tableStyleId>
              </a:tblPr>
              <a:tblGrid>
                <a:gridCol w="2267174">
                  <a:extLst>
                    <a:ext uri="{9D8B030D-6E8A-4147-A177-3AD203B41FA5}">
                      <a16:colId xmlns:a16="http://schemas.microsoft.com/office/drawing/2014/main" val="3768581470"/>
                    </a:ext>
                  </a:extLst>
                </a:gridCol>
                <a:gridCol w="2267174">
                  <a:extLst>
                    <a:ext uri="{9D8B030D-6E8A-4147-A177-3AD203B41FA5}">
                      <a16:colId xmlns:a16="http://schemas.microsoft.com/office/drawing/2014/main" val="2377066185"/>
                    </a:ext>
                  </a:extLst>
                </a:gridCol>
                <a:gridCol w="2267174">
                  <a:extLst>
                    <a:ext uri="{9D8B030D-6E8A-4147-A177-3AD203B41FA5}">
                      <a16:colId xmlns:a16="http://schemas.microsoft.com/office/drawing/2014/main" val="948390025"/>
                    </a:ext>
                  </a:extLst>
                </a:gridCol>
                <a:gridCol w="2267174">
                  <a:extLst>
                    <a:ext uri="{9D8B030D-6E8A-4147-A177-3AD203B41FA5}">
                      <a16:colId xmlns:a16="http://schemas.microsoft.com/office/drawing/2014/main" val="2833843542"/>
                    </a:ext>
                  </a:extLst>
                </a:gridCol>
                <a:gridCol w="2267174">
                  <a:extLst>
                    <a:ext uri="{9D8B030D-6E8A-4147-A177-3AD203B41FA5}">
                      <a16:colId xmlns:a16="http://schemas.microsoft.com/office/drawing/2014/main" val="3012819543"/>
                    </a:ext>
                  </a:extLst>
                </a:gridCol>
              </a:tblGrid>
              <a:tr h="64395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</a:rPr>
                        <a:t>Entidade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</a:rPr>
                        <a:t>Multiplicidade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</a:rPr>
                        <a:t>Relação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000">
                          <a:effectLst/>
                        </a:rPr>
                        <a:t>Multiplicidade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</a:rPr>
                        <a:t>Entidade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1672550"/>
                  </a:ext>
                </a:extLst>
              </a:tr>
              <a:tr h="105301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Funcionário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1.. n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Trabalha em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1.. n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Atração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91854173"/>
                  </a:ext>
                </a:extLst>
              </a:tr>
              <a:tr h="105301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Atração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0.. n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É visitado por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0.. n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Utilizador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89772461"/>
                  </a:ext>
                </a:extLst>
              </a:tr>
              <a:tr h="105301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Utilizador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0.. n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Pertence a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1.. 1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Categoria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840805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3451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B3EED-0CB0-D042-99CC-5D266D50F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/>
              <a:t>Diagrama 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0AE9EC-31F9-2746-B610-8A0507FC93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229" y="1787624"/>
            <a:ext cx="11941542" cy="4339119"/>
          </a:xfrm>
          <a:ln>
            <a:solidFill>
              <a:srgbClr val="002060"/>
            </a:solidFill>
          </a:ln>
        </p:spPr>
      </p:pic>
    </p:spTree>
    <p:extLst>
      <p:ext uri="{BB962C8B-B14F-4D97-AF65-F5344CB8AC3E}">
        <p14:creationId xmlns:p14="http://schemas.microsoft.com/office/powerpoint/2010/main" val="11932073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9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915AD-6804-C841-91D2-85CD70FC0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b="1" dirty="0"/>
              <a:t>Modelo Lógico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50E679-521B-964F-9C81-7628F290B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22" y="1957122"/>
            <a:ext cx="11884756" cy="4049231"/>
          </a:xfrm>
          <a:prstGeom prst="rect">
            <a:avLst/>
          </a:prstGeom>
          <a:ln>
            <a:solidFill>
              <a:srgbClr val="002060"/>
            </a:solidFill>
          </a:ln>
        </p:spPr>
      </p:pic>
    </p:spTree>
    <p:extLst>
      <p:ext uri="{BB962C8B-B14F-4D97-AF65-F5344CB8AC3E}">
        <p14:creationId xmlns:p14="http://schemas.microsoft.com/office/powerpoint/2010/main" val="26832234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1784</TotalTime>
  <Words>605</Words>
  <Application>Microsoft Office PowerPoint</Application>
  <PresentationFormat>Widescreen</PresentationFormat>
  <Paragraphs>145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Courier New</vt:lpstr>
      <vt:lpstr>Office Theme</vt:lpstr>
      <vt:lpstr>Parque Aquático com Nome Bonito</vt:lpstr>
      <vt:lpstr>Caso de Estudo</vt:lpstr>
      <vt:lpstr>Caso de Estudo: Informações</vt:lpstr>
      <vt:lpstr>Motivação e Objetivos</vt:lpstr>
      <vt:lpstr>Requisitos</vt:lpstr>
      <vt:lpstr>Modelação: Entidades</vt:lpstr>
      <vt:lpstr>Modelação: Relacionamentos</vt:lpstr>
      <vt:lpstr>Diagrama ER</vt:lpstr>
      <vt:lpstr>Modelo Lógico</vt:lpstr>
      <vt:lpstr>Transações: Visitar uma atração</vt:lpstr>
      <vt:lpstr>Transações: Registar saída do Parque</vt:lpstr>
      <vt:lpstr>Espaço e Crescimento</vt:lpstr>
      <vt:lpstr>Segurança</vt:lpstr>
      <vt:lpstr>NoSQL</vt:lpstr>
      <vt:lpstr>Nodos e Relacionamentos</vt:lpstr>
      <vt:lpstr>Nodos e Relacionamentos</vt:lpstr>
      <vt:lpstr>Migração</vt:lpstr>
      <vt:lpstr>Conclusão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Rafaela Cristina Riço Rodrigues</dc:creator>
  <cp:lastModifiedBy>Luís Alves</cp:lastModifiedBy>
  <cp:revision>46</cp:revision>
  <dcterms:created xsi:type="dcterms:W3CDTF">2019-01-22T16:55:10Z</dcterms:created>
  <dcterms:modified xsi:type="dcterms:W3CDTF">2019-01-24T12:15:37Z</dcterms:modified>
</cp:coreProperties>
</file>

<file path=docProps/thumbnail.jpeg>
</file>